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5119350" cy="21383625"/>
  <p:notesSz cx="6858000" cy="9144000"/>
  <p:defaultTextStyle>
    <a:defPPr>
      <a:defRPr lang="en-US"/>
    </a:defPPr>
    <a:lvl1pPr marL="0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1pPr>
    <a:lvl2pPr marL="876041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2pPr>
    <a:lvl3pPr marL="1752082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3pPr>
    <a:lvl4pPr marL="2628123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4pPr>
    <a:lvl5pPr marL="3504164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5pPr>
    <a:lvl6pPr marL="4380205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6pPr>
    <a:lvl7pPr marL="5256246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7pPr>
    <a:lvl8pPr marL="6132286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8pPr>
    <a:lvl9pPr marL="7008327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0"/>
    <a:srgbClr val="E27D25"/>
    <a:srgbClr val="D2ECEE"/>
    <a:srgbClr val="CEE6E8"/>
    <a:srgbClr val="94C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8B94D1-0588-9B45-AED5-CC3FACB6EFE7}" v="36" dt="2020-07-16T10:57:40.1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97" autoAdjust="0"/>
    <p:restoredTop sz="94575"/>
  </p:normalViewPr>
  <p:slideViewPr>
    <p:cSldViewPr snapToGrid="0" snapToObjects="1">
      <p:cViewPr>
        <p:scale>
          <a:sx n="73" d="100"/>
          <a:sy n="73" d="100"/>
        </p:scale>
        <p:origin x="120" y="-888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591D6-E9BC-E04F-BCF4-3B65A1BD8671}" type="datetimeFigureOut">
              <a:rPr lang="en-US" smtClean="0"/>
              <a:t>6/23/25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FBAB06-96DC-834E-8E3E-D1B9A792049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91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1pPr>
    <a:lvl2pPr marL="876041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2pPr>
    <a:lvl3pPr marL="1752082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3pPr>
    <a:lvl4pPr marL="2628123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4pPr>
    <a:lvl5pPr marL="3504164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5pPr>
    <a:lvl6pPr marL="4380205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6pPr>
    <a:lvl7pPr marL="525624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7pPr>
    <a:lvl8pPr marL="6132286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8pPr>
    <a:lvl9pPr marL="7008327" algn="l" defTabSz="1752082" rtl="0" eaLnBrk="1" latinLnBrk="0" hangingPunct="1">
      <a:defRPr sz="22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FBAB06-96DC-834E-8E3E-D1B9A79204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28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3951" y="3499590"/>
            <a:ext cx="12851448" cy="7444669"/>
          </a:xfrm>
        </p:spPr>
        <p:txBody>
          <a:bodyPr anchor="b"/>
          <a:lstStyle>
            <a:lvl1pPr algn="ctr">
              <a:defRPr sz="9921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3968"/>
            </a:lvl1pPr>
            <a:lvl2pPr marL="755980" indent="0" algn="ctr">
              <a:buNone/>
              <a:defRPr sz="3307"/>
            </a:lvl2pPr>
            <a:lvl3pPr marL="1511960" indent="0" algn="ctr">
              <a:buNone/>
              <a:defRPr sz="2976"/>
            </a:lvl3pPr>
            <a:lvl4pPr marL="2267941" indent="0" algn="ctr">
              <a:buNone/>
              <a:defRPr sz="2646"/>
            </a:lvl4pPr>
            <a:lvl5pPr marL="3023921" indent="0" algn="ctr">
              <a:buNone/>
              <a:defRPr sz="2646"/>
            </a:lvl5pPr>
            <a:lvl6pPr marL="3779901" indent="0" algn="ctr">
              <a:buNone/>
              <a:defRPr sz="2646"/>
            </a:lvl6pPr>
            <a:lvl7pPr marL="4535881" indent="0" algn="ctr">
              <a:buNone/>
              <a:defRPr sz="2646"/>
            </a:lvl7pPr>
            <a:lvl8pPr marL="5291861" indent="0" algn="ctr">
              <a:buNone/>
              <a:defRPr sz="2646"/>
            </a:lvl8pPr>
            <a:lvl9pPr marL="6047842" indent="0" algn="ctr">
              <a:buNone/>
              <a:defRPr sz="2646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19786" y="1138480"/>
            <a:ext cx="3260110" cy="18121634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456" y="1138480"/>
            <a:ext cx="9591338" cy="18121634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582" y="5331063"/>
            <a:ext cx="13040439" cy="8894992"/>
          </a:xfrm>
        </p:spPr>
        <p:txBody>
          <a:bodyPr anchor="b"/>
          <a:lstStyle>
            <a:lvl1pPr>
              <a:defRPr sz="9921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582" y="14310205"/>
            <a:ext cx="13040439" cy="4677666"/>
          </a:xfrm>
        </p:spPr>
        <p:txBody>
          <a:bodyPr/>
          <a:lstStyle>
            <a:lvl1pPr marL="0" indent="0">
              <a:buNone/>
              <a:defRPr sz="3968">
                <a:solidFill>
                  <a:schemeClr val="tx1"/>
                </a:solidFill>
              </a:defRPr>
            </a:lvl1pPr>
            <a:lvl2pPr marL="755980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2pPr>
            <a:lvl3pPr marL="1511960" indent="0">
              <a:buNone/>
              <a:defRPr sz="2976">
                <a:solidFill>
                  <a:schemeClr val="tx1">
                    <a:tint val="75000"/>
                  </a:schemeClr>
                </a:solidFill>
              </a:defRPr>
            </a:lvl3pPr>
            <a:lvl4pPr marL="226794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4pPr>
            <a:lvl5pPr marL="302392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5pPr>
            <a:lvl6pPr marL="377990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6pPr>
            <a:lvl7pPr marL="453588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7pPr>
            <a:lvl8pPr marL="529186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8pPr>
            <a:lvl9pPr marL="6047842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138485"/>
            <a:ext cx="13040439" cy="4133179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426" y="5241960"/>
            <a:ext cx="63961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426" y="7810963"/>
            <a:ext cx="6396193" cy="11488750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172" y="5241960"/>
            <a:ext cx="64276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172" y="7810963"/>
            <a:ext cx="6427693" cy="11488750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93" y="3078850"/>
            <a:ext cx="7654171" cy="15196234"/>
          </a:xfrm>
        </p:spPr>
        <p:txBody>
          <a:bodyPr/>
          <a:lstStyle>
            <a:lvl1pPr>
              <a:defRPr sz="5291"/>
            </a:lvl1pPr>
            <a:lvl2pPr>
              <a:defRPr sz="4630"/>
            </a:lvl2pPr>
            <a:lvl3pPr>
              <a:defRPr sz="3968"/>
            </a:lvl3pPr>
            <a:lvl4pPr>
              <a:defRPr sz="3307"/>
            </a:lvl4pPr>
            <a:lvl5pPr>
              <a:defRPr sz="3307"/>
            </a:lvl5pPr>
            <a:lvl6pPr>
              <a:defRPr sz="3307"/>
            </a:lvl6pPr>
            <a:lvl7pPr>
              <a:defRPr sz="3307"/>
            </a:lvl7pPr>
            <a:lvl8pPr>
              <a:defRPr sz="3307"/>
            </a:lvl8pPr>
            <a:lvl9pPr>
              <a:defRPr sz="3307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7693" y="3078850"/>
            <a:ext cx="7654171" cy="15196234"/>
          </a:xfrm>
        </p:spPr>
        <p:txBody>
          <a:bodyPr anchor="t"/>
          <a:lstStyle>
            <a:lvl1pPr marL="0" indent="0">
              <a:buNone/>
              <a:defRPr sz="5291"/>
            </a:lvl1pPr>
            <a:lvl2pPr marL="755980" indent="0">
              <a:buNone/>
              <a:defRPr sz="4630"/>
            </a:lvl2pPr>
            <a:lvl3pPr marL="1511960" indent="0">
              <a:buNone/>
              <a:defRPr sz="3968"/>
            </a:lvl3pPr>
            <a:lvl4pPr marL="2267941" indent="0">
              <a:buNone/>
              <a:defRPr sz="3307"/>
            </a:lvl4pPr>
            <a:lvl5pPr marL="3023921" indent="0">
              <a:buNone/>
              <a:defRPr sz="3307"/>
            </a:lvl5pPr>
            <a:lvl6pPr marL="3779901" indent="0">
              <a:buNone/>
              <a:defRPr sz="3307"/>
            </a:lvl6pPr>
            <a:lvl7pPr marL="4535881" indent="0">
              <a:buNone/>
              <a:defRPr sz="3307"/>
            </a:lvl7pPr>
            <a:lvl8pPr marL="5291861" indent="0">
              <a:buNone/>
              <a:defRPr sz="3307"/>
            </a:lvl8pPr>
            <a:lvl9pPr marL="6047842" indent="0">
              <a:buNone/>
              <a:defRPr sz="3307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1138485"/>
            <a:ext cx="13040439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5692400"/>
            <a:ext cx="13040439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FE9B4-3A8D-0840-A199-91F438B05816}" type="datetimeFigureOut">
              <a:rPr lang="en-US" smtClean="0"/>
              <a:t>6/23/25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F72D5-5E94-D94E-853B-0E8997123BF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35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511960" rtl="0" eaLnBrk="1" latinLnBrk="0" hangingPunct="1">
        <a:lnSpc>
          <a:spcPct val="90000"/>
        </a:lnSpc>
        <a:spcBef>
          <a:spcPct val="0"/>
        </a:spcBef>
        <a:buNone/>
        <a:defRPr sz="72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90" indent="-377990" algn="l" defTabSz="1511960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4630" kern="1200">
          <a:solidFill>
            <a:schemeClr val="tx1"/>
          </a:solidFill>
          <a:latin typeface="+mn-lt"/>
          <a:ea typeface="+mn-ea"/>
          <a:cs typeface="+mn-cs"/>
        </a:defRPr>
      </a:lvl1pPr>
      <a:lvl2pPr marL="1133970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188995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64593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40191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415789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913871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669852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425832" indent="-377990" algn="l" defTabSz="1511960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1pPr>
      <a:lvl2pPr marL="75598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511960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3pPr>
      <a:lvl4pPr marL="226794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02392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377990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53588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291861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047842" algn="l" defTabSz="1511960" rtl="0" eaLnBrk="1" latinLnBrk="0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5B121CD-1680-5047-933F-8D38FE55C6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813" r="1918" b="5524"/>
          <a:stretch/>
        </p:blipFill>
        <p:spPr>
          <a:xfrm rot="1471713">
            <a:off x="12917690" y="18789768"/>
            <a:ext cx="1781246" cy="2897136"/>
          </a:xfrm>
          <a:prstGeom prst="rect">
            <a:avLst/>
          </a:prstGeom>
        </p:spPr>
      </p:pic>
      <p:sp>
        <p:nvSpPr>
          <p:cNvPr id="67" name="Rounded Rectangle 15">
            <a:extLst>
              <a:ext uri="{FF2B5EF4-FFF2-40B4-BE49-F238E27FC236}">
                <a16:creationId xmlns:a16="http://schemas.microsoft.com/office/drawing/2014/main" id="{42779086-959D-FB43-BFF4-D385E7A4FC4A}"/>
              </a:ext>
            </a:extLst>
          </p:cNvPr>
          <p:cNvSpPr/>
          <p:nvPr/>
        </p:nvSpPr>
        <p:spPr>
          <a:xfrm>
            <a:off x="7851517" y="4733348"/>
            <a:ext cx="6794925" cy="836153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 cap="flat">
            <a:solidFill>
              <a:srgbClr val="ED7D30"/>
            </a:solidFill>
            <a:prstDash val="sys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72000" tIns="72000" rIns="72000" bIns="72000" rtlCol="0" anchor="t" anchorCtr="0">
            <a:noAutofit/>
          </a:bodyPr>
          <a:lstStyle/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pPr algn="ctr"/>
            <a:endParaRPr lang="en-GB" sz="2400" b="1" dirty="0">
              <a:solidFill>
                <a:schemeClr val="tx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68" name="Rounded Rectangle 15">
            <a:extLst>
              <a:ext uri="{FF2B5EF4-FFF2-40B4-BE49-F238E27FC236}">
                <a16:creationId xmlns:a16="http://schemas.microsoft.com/office/drawing/2014/main" id="{9D5AB8E1-65A2-6B49-BD2D-1BBCF8675441}"/>
              </a:ext>
            </a:extLst>
          </p:cNvPr>
          <p:cNvSpPr/>
          <p:nvPr/>
        </p:nvSpPr>
        <p:spPr>
          <a:xfrm>
            <a:off x="496168" y="10235170"/>
            <a:ext cx="6794925" cy="870932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 cap="flat">
            <a:solidFill>
              <a:srgbClr val="ED7D30"/>
            </a:solidFill>
            <a:prstDash val="sys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72000" tIns="72000" rIns="72000" bIns="72000" rtlCol="0" anchor="t" anchorCtr="0">
            <a:noAutofit/>
          </a:bodyPr>
          <a:lstStyle/>
          <a:p>
            <a:pPr algn="ctr"/>
            <a:r>
              <a:rPr lang="en-GB" sz="2400" b="1" dirty="0">
                <a:solidFill>
                  <a:schemeClr val="tx1"/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Here ….</a:t>
            </a:r>
          </a:p>
        </p:txBody>
      </p:sp>
      <p:sp>
        <p:nvSpPr>
          <p:cNvPr id="71" name="Rounded Rectangle 15">
            <a:extLst>
              <a:ext uri="{FF2B5EF4-FFF2-40B4-BE49-F238E27FC236}">
                <a16:creationId xmlns:a16="http://schemas.microsoft.com/office/drawing/2014/main" id="{91934585-D4D2-1844-A333-7DF17A31E26F}"/>
              </a:ext>
            </a:extLst>
          </p:cNvPr>
          <p:cNvSpPr/>
          <p:nvPr/>
        </p:nvSpPr>
        <p:spPr>
          <a:xfrm>
            <a:off x="7851517" y="13886688"/>
            <a:ext cx="6794925" cy="505780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 cap="flat">
            <a:solidFill>
              <a:srgbClr val="ED7D30"/>
            </a:solidFill>
            <a:prstDash val="sys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72000" tIns="72000" rIns="72000" bIns="72000" rtlCol="0" anchor="t" anchorCtr="0">
            <a:noAutofit/>
          </a:bodyPr>
          <a:lstStyle/>
          <a:p>
            <a:pPr algn="just"/>
            <a:r>
              <a:rPr lang="en-GB" sz="2400" dirty="0">
                <a:solidFill>
                  <a:schemeClr val="tx1"/>
                </a:solidFill>
                <a:latin typeface="DIN Alternate" charset="0"/>
                <a:ea typeface="DIN Alternate" charset="0"/>
                <a:cs typeface="DIN Alternate" charset="0"/>
              </a:rPr>
              <a:t>This  project successfully demonstrates the transformation from manual network configuration to fully automated network deployment, providing a comprehensive comparison between traditional and modern network management approaches.</a:t>
            </a:r>
          </a:p>
          <a:p>
            <a:pPr algn="just"/>
            <a:r>
              <a:rPr lang="en-GB" sz="2400" dirty="0">
                <a:solidFill>
                  <a:schemeClr val="tx1"/>
                </a:solidFill>
                <a:latin typeface="DIN Alternate" charset="0"/>
                <a:ea typeface="DIN Alternate" charset="0"/>
                <a:cs typeface="DIN Alternate" charset="0"/>
              </a:rPr>
              <a:t>The integration of all tools related are important for the conclusion of this project.</a:t>
            </a:r>
          </a:p>
          <a:p>
            <a:pPr algn="just"/>
            <a:r>
              <a:rPr lang="en-GB" sz="2400" dirty="0">
                <a:solidFill>
                  <a:schemeClr val="tx1"/>
                </a:solidFill>
                <a:latin typeface="DIN Alternate" charset="0"/>
                <a:ea typeface="DIN Alternate" charset="0"/>
                <a:cs typeface="DIN Alternate" charset="0"/>
              </a:rPr>
              <a:t>Through overcoming significant technical challenges, particularly in Apple Silicon compatibility, this project demonstrates that network automation is achievable across diverse development environments, making these approaches accessible to a broader range systems.</a:t>
            </a:r>
            <a:endParaRPr lang="en-GB" sz="2400" dirty="0">
              <a:solidFill>
                <a:schemeClr val="tx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59" name="Rounded Rectangle 15">
            <a:extLst>
              <a:ext uri="{FF2B5EF4-FFF2-40B4-BE49-F238E27FC236}">
                <a16:creationId xmlns:a16="http://schemas.microsoft.com/office/drawing/2014/main" id="{DD831D12-ED4E-6046-BFD0-D36E9D79EE48}"/>
              </a:ext>
            </a:extLst>
          </p:cNvPr>
          <p:cNvSpPr/>
          <p:nvPr/>
        </p:nvSpPr>
        <p:spPr>
          <a:xfrm>
            <a:off x="480126" y="4733347"/>
            <a:ext cx="6794925" cy="471417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 cap="flat">
            <a:solidFill>
              <a:srgbClr val="ED7D30"/>
            </a:solidFill>
            <a:prstDash val="sys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72000" tIns="72000" rIns="72000" bIns="72000" rtlCol="0" anchor="t" anchorCtr="0">
            <a:noAutofit/>
          </a:bodyPr>
          <a:lstStyle/>
          <a:p>
            <a:pPr algn="just"/>
            <a:r>
              <a:rPr lang="en-GB" sz="2400" dirty="0">
                <a:solidFill>
                  <a:schemeClr val="tx1"/>
                </a:solidFill>
                <a:latin typeface="DIN Alternate" charset="0"/>
                <a:ea typeface="DIN Alternate" charset="0"/>
                <a:cs typeface="DIN Alternate" charset="0"/>
              </a:rPr>
              <a:t>This paper presents the evolution of manual network to automation network configuration.</a:t>
            </a:r>
          </a:p>
          <a:p>
            <a:pPr algn="just"/>
            <a:endParaRPr lang="en-GB" sz="2400" dirty="0">
              <a:solidFill>
                <a:schemeClr val="tx1"/>
              </a:solidFill>
              <a:latin typeface="DIN Alternate" charset="0"/>
              <a:ea typeface="DIN Alternate" charset="0"/>
              <a:cs typeface="DIN Alternate" charset="0"/>
            </a:endParaRPr>
          </a:p>
          <a:p>
            <a:pPr algn="just"/>
            <a:r>
              <a:rPr lang="en-GB" sz="2400" dirty="0">
                <a:solidFill>
                  <a:schemeClr val="tx1"/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Evolution from Manual </a:t>
            </a:r>
            <a:r>
              <a:rPr lang="en-GB" sz="2400">
                <a:solidFill>
                  <a:schemeClr val="tx1"/>
                </a:solidFill>
                <a:effectLst/>
                <a:latin typeface="DIN Alternate" charset="0"/>
                <a:ea typeface="DIN Alternate" charset="0"/>
                <a:cs typeface="DIN Alternate" charset="0"/>
              </a:rPr>
              <a:t>to Automated:</a:t>
            </a:r>
          </a:p>
          <a:p>
            <a:pPr algn="just"/>
            <a:endParaRPr lang="en-GB" sz="2400" dirty="0">
              <a:solidFill>
                <a:schemeClr val="tx1"/>
              </a:solidFill>
              <a:effectLst/>
              <a:latin typeface="DIN Alternate" charset="0"/>
              <a:ea typeface="DIN Alternate" charset="0"/>
              <a:cs typeface="DIN Alternate" charset="0"/>
            </a:endParaRPr>
          </a:p>
        </p:txBody>
      </p:sp>
      <p:sp>
        <p:nvSpPr>
          <p:cNvPr id="60" name="Rounded Rectangle 9">
            <a:extLst>
              <a:ext uri="{FF2B5EF4-FFF2-40B4-BE49-F238E27FC236}">
                <a16:creationId xmlns:a16="http://schemas.microsoft.com/office/drawing/2014/main" id="{6C2E1F33-6165-A241-9F62-73AF5D8E190C}"/>
              </a:ext>
            </a:extLst>
          </p:cNvPr>
          <p:cNvSpPr/>
          <p:nvPr/>
        </p:nvSpPr>
        <p:spPr>
          <a:xfrm>
            <a:off x="472908" y="4239748"/>
            <a:ext cx="6818185" cy="506866"/>
          </a:xfrm>
          <a:prstGeom prst="flowChartProces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r>
              <a:rPr lang="en-US" sz="2000" b="1" dirty="0">
                <a:solidFill>
                  <a:schemeClr val="bg1"/>
                </a:solidFill>
                <a:latin typeface="DIN Alternate"/>
                <a:ea typeface="DIN Alternate"/>
                <a:cs typeface="DIN Alternate"/>
              </a:rPr>
              <a:t>INTRODUCTION</a:t>
            </a:r>
            <a:endParaRPr lang="pt-PT" sz="105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1" name="Rounded Rectangle 15">
            <a:extLst>
              <a:ext uri="{FF2B5EF4-FFF2-40B4-BE49-F238E27FC236}">
                <a16:creationId xmlns:a16="http://schemas.microsoft.com/office/drawing/2014/main" id="{B0B7C169-C35E-AD40-8457-C362BC710E0D}"/>
              </a:ext>
            </a:extLst>
          </p:cNvPr>
          <p:cNvSpPr/>
          <p:nvPr/>
        </p:nvSpPr>
        <p:spPr>
          <a:xfrm>
            <a:off x="496168" y="19736297"/>
            <a:ext cx="11977635" cy="147944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 cap="flat">
            <a:solidFill>
              <a:srgbClr val="ED7D30"/>
            </a:solidFill>
            <a:prstDash val="sys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72000" tIns="72000" rIns="72000" bIns="72000" numCol="2" spcCol="72000" rtlCol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</a:rPr>
              <a:t>Pedro Pinto, António Pinto, and Manuel Ricardo. (2015). Cross-layer Admission Control Mechanism to Enhance the Support of Real-time Applications. In IEEE Sensors Journal, vol. 15, no. 12, pp. 6945-6953, Dec. 2015. </a:t>
            </a:r>
            <a:r>
              <a:rPr lang="en-US" sz="1800" dirty="0" err="1">
                <a:solidFill>
                  <a:schemeClr val="tx1"/>
                </a:solidFill>
              </a:rPr>
              <a:t>doi.org</a:t>
            </a:r>
            <a:r>
              <a:rPr lang="en-US" sz="1800" dirty="0">
                <a:solidFill>
                  <a:schemeClr val="tx1"/>
                </a:solidFill>
              </a:rPr>
              <a:t>/10.1109/JSEN.2015. IF=2.512. Link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</a:rPr>
              <a:t>REF 2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</a:rPr>
              <a:t>REF 3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</a:rPr>
              <a:t>REF 4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</a:rPr>
              <a:t>REF 5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</a:rPr>
              <a:t>REF 6</a:t>
            </a:r>
          </a:p>
        </p:txBody>
      </p:sp>
      <p:sp>
        <p:nvSpPr>
          <p:cNvPr id="40" name="Rounded Rectangle 15">
            <a:extLst>
              <a:ext uri="{FF2B5EF4-FFF2-40B4-BE49-F238E27FC236}">
                <a16:creationId xmlns:a16="http://schemas.microsoft.com/office/drawing/2014/main" id="{D8BEECEE-DFEF-5542-A799-321183DE6580}"/>
              </a:ext>
            </a:extLst>
          </p:cNvPr>
          <p:cNvSpPr/>
          <p:nvPr/>
        </p:nvSpPr>
        <p:spPr>
          <a:xfrm>
            <a:off x="2999743" y="1323569"/>
            <a:ext cx="7033821" cy="628667"/>
          </a:xfrm>
          <a:prstGeom prst="chevron">
            <a:avLst>
              <a:gd name="adj" fmla="val 34927"/>
            </a:avLst>
          </a:prstGeom>
          <a:solidFill>
            <a:srgbClr val="DF7124"/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10800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DIN Alternate" panose="020B0500000000000000" pitchFamily="34" charset="77"/>
              </a:rPr>
              <a:t>Project 2</a:t>
            </a:r>
          </a:p>
        </p:txBody>
      </p:sp>
      <p:sp>
        <p:nvSpPr>
          <p:cNvPr id="42" name="Rounded Rectangle 15">
            <a:extLst>
              <a:ext uri="{FF2B5EF4-FFF2-40B4-BE49-F238E27FC236}">
                <a16:creationId xmlns:a16="http://schemas.microsoft.com/office/drawing/2014/main" id="{6F067A99-DD40-9149-9480-CE25C98C4930}"/>
              </a:ext>
            </a:extLst>
          </p:cNvPr>
          <p:cNvSpPr/>
          <p:nvPr/>
        </p:nvSpPr>
        <p:spPr>
          <a:xfrm>
            <a:off x="2983890" y="2106455"/>
            <a:ext cx="11671524" cy="942267"/>
          </a:xfrm>
          <a:prstGeom prst="chevron">
            <a:avLst>
              <a:gd name="adj" fmla="val 25563"/>
            </a:avLst>
          </a:prstGeom>
          <a:solidFill>
            <a:srgbClr val="DF7124"/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0" tIns="0" rIns="0" bIns="0" rtlCol="0" anchor="ctr" anchorCtr="0">
            <a:no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DIN Alternate" panose="020B0500000000000000" pitchFamily="34" charset="77"/>
              </a:rPr>
              <a:t>Automation of network configuration</a:t>
            </a:r>
          </a:p>
        </p:txBody>
      </p:sp>
      <p:sp>
        <p:nvSpPr>
          <p:cNvPr id="48" name="Rounded Rectangle 15">
            <a:extLst>
              <a:ext uri="{FF2B5EF4-FFF2-40B4-BE49-F238E27FC236}">
                <a16:creationId xmlns:a16="http://schemas.microsoft.com/office/drawing/2014/main" id="{0BB9726A-9843-4340-A444-2F3DEB8266D1}"/>
              </a:ext>
            </a:extLst>
          </p:cNvPr>
          <p:cNvSpPr/>
          <p:nvPr/>
        </p:nvSpPr>
        <p:spPr>
          <a:xfrm>
            <a:off x="2978556" y="3185867"/>
            <a:ext cx="1620951" cy="643112"/>
          </a:xfrm>
          <a:prstGeom prst="chevron">
            <a:avLst>
              <a:gd name="adj" fmla="val 3570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10800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DIN Alternate" panose="020B0500000000000000" pitchFamily="34" charset="77"/>
              </a:rPr>
              <a:t>Author</a:t>
            </a:r>
          </a:p>
        </p:txBody>
      </p:sp>
      <p:sp>
        <p:nvSpPr>
          <p:cNvPr id="49" name="Rounded Rectangle 15">
            <a:extLst>
              <a:ext uri="{FF2B5EF4-FFF2-40B4-BE49-F238E27FC236}">
                <a16:creationId xmlns:a16="http://schemas.microsoft.com/office/drawing/2014/main" id="{409983E3-F54D-ED4C-B65F-7D68DEC752AB}"/>
              </a:ext>
            </a:extLst>
          </p:cNvPr>
          <p:cNvSpPr/>
          <p:nvPr/>
        </p:nvSpPr>
        <p:spPr>
          <a:xfrm>
            <a:off x="4349895" y="3185867"/>
            <a:ext cx="5683669" cy="641582"/>
          </a:xfrm>
          <a:prstGeom prst="chevron">
            <a:avLst>
              <a:gd name="adj" fmla="val 36672"/>
            </a:avLst>
          </a:prstGeom>
          <a:solidFill>
            <a:srgbClr val="DF7124"/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10800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DIN Alternate" panose="020B0500000000000000" pitchFamily="34" charset="77"/>
              </a:rPr>
              <a:t>Eduardo Junqueira nº30241</a:t>
            </a:r>
          </a:p>
        </p:txBody>
      </p:sp>
      <p:sp>
        <p:nvSpPr>
          <p:cNvPr id="52" name="Rounded Rectangle 15">
            <a:extLst>
              <a:ext uri="{FF2B5EF4-FFF2-40B4-BE49-F238E27FC236}">
                <a16:creationId xmlns:a16="http://schemas.microsoft.com/office/drawing/2014/main" id="{EF543B0C-6874-CE4A-A042-076AD209A678}"/>
              </a:ext>
            </a:extLst>
          </p:cNvPr>
          <p:cNvSpPr/>
          <p:nvPr/>
        </p:nvSpPr>
        <p:spPr>
          <a:xfrm>
            <a:off x="10090010" y="3185867"/>
            <a:ext cx="1932392" cy="639861"/>
          </a:xfrm>
          <a:prstGeom prst="chevron">
            <a:avLst>
              <a:gd name="adj" fmla="val 3570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10800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DIN Alternate" panose="020B0500000000000000" pitchFamily="34" charset="77"/>
              </a:rPr>
              <a:t>Supervision</a:t>
            </a:r>
          </a:p>
        </p:txBody>
      </p:sp>
      <p:sp>
        <p:nvSpPr>
          <p:cNvPr id="64" name="Rounded Rectangle 15">
            <a:extLst>
              <a:ext uri="{FF2B5EF4-FFF2-40B4-BE49-F238E27FC236}">
                <a16:creationId xmlns:a16="http://schemas.microsoft.com/office/drawing/2014/main" id="{85106CD2-A4EB-474A-AB11-ECF05E1B9094}"/>
              </a:ext>
            </a:extLst>
          </p:cNvPr>
          <p:cNvSpPr/>
          <p:nvPr/>
        </p:nvSpPr>
        <p:spPr>
          <a:xfrm>
            <a:off x="11785600" y="3185959"/>
            <a:ext cx="2869814" cy="639861"/>
          </a:xfrm>
          <a:prstGeom prst="chevron">
            <a:avLst>
              <a:gd name="adj" fmla="val 35571"/>
            </a:avLst>
          </a:prstGeom>
          <a:solidFill>
            <a:srgbClr val="DF7124"/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10800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DIN Alternate" panose="020B0500000000000000" pitchFamily="34" charset="77"/>
              </a:rPr>
              <a:t>Nuno Torres</a:t>
            </a:r>
          </a:p>
        </p:txBody>
      </p:sp>
      <p:sp>
        <p:nvSpPr>
          <p:cNvPr id="66" name="Rounded Rectangle 9">
            <a:extLst>
              <a:ext uri="{FF2B5EF4-FFF2-40B4-BE49-F238E27FC236}">
                <a16:creationId xmlns:a16="http://schemas.microsoft.com/office/drawing/2014/main" id="{22C62362-2673-A842-A5D0-275D6EB0F2D7}"/>
              </a:ext>
            </a:extLst>
          </p:cNvPr>
          <p:cNvSpPr/>
          <p:nvPr/>
        </p:nvSpPr>
        <p:spPr>
          <a:xfrm>
            <a:off x="7837229" y="4239748"/>
            <a:ext cx="6818185" cy="506866"/>
          </a:xfrm>
          <a:prstGeom prst="flowChartProces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r>
              <a:rPr lang="en-US" sz="2000" b="1" dirty="0">
                <a:solidFill>
                  <a:schemeClr val="bg1"/>
                </a:solidFill>
                <a:latin typeface="DIN Alternate" panose="020B0500000000000000" pitchFamily="34" charset="77"/>
                <a:ea typeface="Times New Roman" panose="02020603050405020304" pitchFamily="18" charset="0"/>
              </a:rPr>
              <a:t>RESULTS</a:t>
            </a:r>
            <a:endParaRPr lang="pt-PT" sz="1050" dirty="0">
              <a:solidFill>
                <a:schemeClr val="bg1"/>
              </a:solidFill>
              <a:latin typeface="DIN Alternate" panose="020B0500000000000000" pitchFamily="34" charset="77"/>
              <a:ea typeface="Times New Roman" panose="02020603050405020304" pitchFamily="18" charset="0"/>
            </a:endParaRPr>
          </a:p>
        </p:txBody>
      </p:sp>
      <p:sp>
        <p:nvSpPr>
          <p:cNvPr id="70" name="Rounded Rectangle 9">
            <a:extLst>
              <a:ext uri="{FF2B5EF4-FFF2-40B4-BE49-F238E27FC236}">
                <a16:creationId xmlns:a16="http://schemas.microsoft.com/office/drawing/2014/main" id="{DFDC22B1-3971-5742-92C6-59933685C6C6}"/>
              </a:ext>
            </a:extLst>
          </p:cNvPr>
          <p:cNvSpPr/>
          <p:nvPr/>
        </p:nvSpPr>
        <p:spPr>
          <a:xfrm>
            <a:off x="481880" y="9741571"/>
            <a:ext cx="6818185" cy="506866"/>
          </a:xfrm>
          <a:prstGeom prst="flowChartProces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r>
              <a:rPr lang="en-US" sz="2000" b="1" dirty="0">
                <a:solidFill>
                  <a:schemeClr val="bg1"/>
                </a:solidFill>
                <a:latin typeface="DIN Alternate"/>
                <a:ea typeface="Times New Roman" panose="02020603050405020304" pitchFamily="18" charset="0"/>
              </a:rPr>
              <a:t>WORK</a:t>
            </a:r>
            <a:endParaRPr lang="pt-PT" sz="105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id="{B3F8283F-6F31-234B-8E4A-CED69705DBD7}"/>
              </a:ext>
            </a:extLst>
          </p:cNvPr>
          <p:cNvSpPr/>
          <p:nvPr/>
        </p:nvSpPr>
        <p:spPr>
          <a:xfrm>
            <a:off x="7837229" y="13384211"/>
            <a:ext cx="6818185" cy="506866"/>
          </a:xfrm>
          <a:prstGeom prst="flowChartProces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r>
              <a:rPr lang="pt-PT" sz="2000" dirty="0">
                <a:solidFill>
                  <a:schemeClr val="bg1"/>
                </a:solidFill>
                <a:latin typeface="DIN Alternate" panose="020B0500000000000000" pitchFamily="34" charset="77"/>
                <a:ea typeface="Times New Roman" panose="02020603050405020304" pitchFamily="18" charset="0"/>
              </a:rPr>
              <a:t>CONCLUSIONS</a:t>
            </a:r>
          </a:p>
        </p:txBody>
      </p:sp>
      <p:sp>
        <p:nvSpPr>
          <p:cNvPr id="74" name="Rounded Rectangle 9">
            <a:extLst>
              <a:ext uri="{FF2B5EF4-FFF2-40B4-BE49-F238E27FC236}">
                <a16:creationId xmlns:a16="http://schemas.microsoft.com/office/drawing/2014/main" id="{97EC0D2D-FAFA-4941-9E51-696DDE231750}"/>
              </a:ext>
            </a:extLst>
          </p:cNvPr>
          <p:cNvSpPr/>
          <p:nvPr/>
        </p:nvSpPr>
        <p:spPr>
          <a:xfrm>
            <a:off x="481880" y="19247421"/>
            <a:ext cx="11991923" cy="506866"/>
          </a:xfrm>
          <a:prstGeom prst="flowChartProces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0"/>
              </a:spcAft>
            </a:pPr>
            <a:r>
              <a:rPr lang="pt-PT" sz="2000" dirty="0">
                <a:solidFill>
                  <a:schemeClr val="bg1"/>
                </a:solidFill>
                <a:latin typeface="DIN Alternate" panose="020B0500000000000000" pitchFamily="34" charset="77"/>
                <a:ea typeface="Times New Roman" panose="02020603050405020304" pitchFamily="18" charset="0"/>
              </a:rPr>
              <a:t>REFERENCES &amp; LINKS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B9CB79-DB23-2642-803B-781B1E221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672" y="958129"/>
            <a:ext cx="2525479" cy="318799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0DCE69-4EBA-6242-8AB7-377DA84409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9397" y="374983"/>
            <a:ext cx="5174511" cy="751947"/>
          </a:xfrm>
          <a:prstGeom prst="rect">
            <a:avLst/>
          </a:prstGeom>
        </p:spPr>
      </p:pic>
      <p:sp>
        <p:nvSpPr>
          <p:cNvPr id="31" name="Rounded Rectangle 15">
            <a:extLst>
              <a:ext uri="{FF2B5EF4-FFF2-40B4-BE49-F238E27FC236}">
                <a16:creationId xmlns:a16="http://schemas.microsoft.com/office/drawing/2014/main" id="{8B740976-D4F9-3344-ACBC-2F44332DDAE6}"/>
              </a:ext>
            </a:extLst>
          </p:cNvPr>
          <p:cNvSpPr/>
          <p:nvPr/>
        </p:nvSpPr>
        <p:spPr>
          <a:xfrm>
            <a:off x="10090011" y="1323476"/>
            <a:ext cx="1906366" cy="628759"/>
          </a:xfrm>
          <a:prstGeom prst="chevron">
            <a:avLst>
              <a:gd name="adj" fmla="val 3492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10800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DIN Alternate" panose="020B0500000000000000" pitchFamily="34" charset="77"/>
              </a:rPr>
              <a:t>Year</a:t>
            </a:r>
          </a:p>
        </p:txBody>
      </p:sp>
      <p:sp>
        <p:nvSpPr>
          <p:cNvPr id="32" name="Rounded Rectangle 15">
            <a:extLst>
              <a:ext uri="{FF2B5EF4-FFF2-40B4-BE49-F238E27FC236}">
                <a16:creationId xmlns:a16="http://schemas.microsoft.com/office/drawing/2014/main" id="{ABB421C3-8D96-4842-B373-C9BA69EC6871}"/>
              </a:ext>
            </a:extLst>
          </p:cNvPr>
          <p:cNvSpPr/>
          <p:nvPr/>
        </p:nvSpPr>
        <p:spPr>
          <a:xfrm>
            <a:off x="11759575" y="1323476"/>
            <a:ext cx="2881551" cy="628759"/>
          </a:xfrm>
          <a:prstGeom prst="chevron">
            <a:avLst>
              <a:gd name="adj" fmla="val 34927"/>
            </a:avLst>
          </a:prstGeom>
          <a:solidFill>
            <a:srgbClr val="DF7124"/>
          </a:solidFill>
          <a:ln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10800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DIN Alternate" panose="020B0500000000000000" pitchFamily="34" charset="77"/>
              </a:rPr>
              <a:t>2024/2025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082CDE-D76C-B642-AA0D-DF0F4D195493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EFBFB"/>
              </a:clrFrom>
              <a:clrTo>
                <a:srgbClr val="FEFBFB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922549" y="261616"/>
            <a:ext cx="2753225" cy="1006917"/>
          </a:xfrm>
          <a:prstGeom prst="rect">
            <a:avLst/>
          </a:prstGeom>
        </p:spPr>
      </p:pic>
      <p:pic>
        <p:nvPicPr>
          <p:cNvPr id="5" name="Imagem 4" descr="Uma imagem com texto, captura de ecrã, Website, Página web&#10;&#10;Os conteúdos gerados por IA podem estar incorretos.">
            <a:extLst>
              <a:ext uri="{FF2B5EF4-FFF2-40B4-BE49-F238E27FC236}">
                <a16:creationId xmlns:a16="http://schemas.microsoft.com/office/drawing/2014/main" id="{5EB2E8C6-16E7-0E3B-AD6B-D3C9C902B0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679" y="12925628"/>
            <a:ext cx="6765062" cy="607735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809FDDE-2E80-CB90-3A46-98336273FC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09877" y="4733136"/>
            <a:ext cx="3457891" cy="8346304"/>
          </a:xfrm>
          <a:prstGeom prst="rect">
            <a:avLst/>
          </a:prstGeom>
        </p:spPr>
      </p:pic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5C91BE0C-E6C4-0E8E-CDE4-0FF57B549D5B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11267768" y="8906288"/>
            <a:ext cx="4918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5FE1351-E142-A79C-1041-41AF759C4C17}"/>
              </a:ext>
            </a:extLst>
          </p:cNvPr>
          <p:cNvSpPr txBox="1"/>
          <p:nvPr/>
        </p:nvSpPr>
        <p:spPr>
          <a:xfrm>
            <a:off x="650631" y="10374923"/>
            <a:ext cx="64359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150882938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ster Proj-EST-ERSC" id="{55E11B84-D352-2A42-8A09-6E31FD82A36B}" vid="{70EB1C42-34BB-EF40-87DB-FDB648CCC2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do Office</Template>
  <TotalTime>61</TotalTime>
  <Words>193</Words>
  <Application>Microsoft Macintosh PowerPoint</Application>
  <PresentationFormat>Personalizados</PresentationFormat>
  <Paragraphs>32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DIN Alternate</vt:lpstr>
      <vt:lpstr>Times New Roman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Junqueira Eduardo (STUD)</dc:creator>
  <cp:lastModifiedBy>Junqueira Eduardo (STUD)</cp:lastModifiedBy>
  <cp:revision>1</cp:revision>
  <cp:lastPrinted>2019-05-18T11:45:20Z</cp:lastPrinted>
  <dcterms:created xsi:type="dcterms:W3CDTF">2025-06-23T08:41:03Z</dcterms:created>
  <dcterms:modified xsi:type="dcterms:W3CDTF">2025-06-23T09:42:53Z</dcterms:modified>
</cp:coreProperties>
</file>

<file path=docProps/thumbnail.jpeg>
</file>